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81" r:id="rId11"/>
    <p:sldId id="276" r:id="rId12"/>
    <p:sldId id="285" r:id="rId13"/>
    <p:sldId id="284" r:id="rId14"/>
    <p:sldId id="279" r:id="rId15"/>
    <p:sldId id="267" r:id="rId16"/>
    <p:sldId id="280" r:id="rId17"/>
    <p:sldId id="264" r:id="rId18"/>
    <p:sldId id="263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A2C37-5E60-46CB-B230-63BAA6C2BA2A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6E0EE-2E6F-4616-B49A-269346895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6D3AE-1906-4C49-8E77-D519770A3AEC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DD99F-90FC-4A75-9E4E-BD721A9CD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DD99F-90FC-4A75-9E4E-BD721A9CDE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C00000"/>
                </a:solidFill>
              </a:rPr>
              <a:t>Clarenbridge</a:t>
            </a:r>
            <a:r>
              <a:rPr lang="en-IE" dirty="0" smtClean="0">
                <a:solidFill>
                  <a:srgbClr val="C00000"/>
                </a:solidFill>
              </a:rPr>
              <a:t> Oyster Festival 2011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Sinead Ní Mhainnín</a:t>
            </a:r>
          </a:p>
          <a:p>
            <a:r>
              <a:rPr lang="en-IE" dirty="0" smtClean="0"/>
              <a:t>Galway County Council</a:t>
            </a:r>
            <a:endParaRPr lang="en-US" dirty="0"/>
          </a:p>
        </p:txBody>
      </p:sp>
      <p:pic>
        <p:nvPicPr>
          <p:cNvPr id="4" name="Picture 3" descr="oys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Food Served on Compostable Plates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tablewa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340063"/>
            <a:ext cx="3657600" cy="309227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26cm Oval</a:t>
            </a:r>
          </a:p>
          <a:p>
            <a:r>
              <a:rPr lang="en-IE" dirty="0" smtClean="0"/>
              <a:t>220 ml Bowl</a:t>
            </a:r>
          </a:p>
          <a:p>
            <a:r>
              <a:rPr lang="en-IE" dirty="0" smtClean="0"/>
              <a:t>24cm Round</a:t>
            </a:r>
          </a:p>
          <a:p>
            <a:r>
              <a:rPr lang="en-IE" dirty="0" smtClean="0"/>
              <a:t>Coffee cup</a:t>
            </a:r>
          </a:p>
          <a:p>
            <a:r>
              <a:rPr lang="en-IE" dirty="0" smtClean="0"/>
              <a:t>Knife, fork and spoon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Greening Facilities -</a:t>
            </a:r>
            <a:br>
              <a:rPr lang="en-IE" b="1" dirty="0" smtClean="0">
                <a:solidFill>
                  <a:srgbClr val="C00000"/>
                </a:solidFill>
              </a:rPr>
            </a:br>
            <a:r>
              <a:rPr lang="en-IE" b="1" dirty="0" smtClean="0">
                <a:solidFill>
                  <a:srgbClr val="C00000"/>
                </a:solidFill>
              </a:rPr>
              <a:t>Provided Bins/Bags/Signs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2010_0716OysterClarenbridge00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553884" cy="2665413"/>
          </a:xfrm>
          <a:ln w="38100">
            <a:solidFill>
              <a:srgbClr val="C00000"/>
            </a:solidFill>
          </a:ln>
        </p:spPr>
      </p:pic>
      <p:pic>
        <p:nvPicPr>
          <p:cNvPr id="5" name="Picture 4" descr="2010_0716OysterClarenbridge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667000"/>
            <a:ext cx="3455147" cy="381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874520" cy="49834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b="1" dirty="0" smtClean="0"/>
              <a:t>6 frames</a:t>
            </a:r>
          </a:p>
          <a:p>
            <a:pPr>
              <a:buFont typeface="Arial" pitchFamily="34" charset="0"/>
              <a:buChar char="•"/>
            </a:pPr>
            <a:r>
              <a:rPr lang="en-IE" sz="2000" b="1" dirty="0" smtClean="0"/>
              <a:t>food and recyclables</a:t>
            </a:r>
          </a:p>
          <a:p>
            <a:pPr>
              <a:buFont typeface="Arial" pitchFamily="34" charset="0"/>
              <a:buChar char="•"/>
            </a:pPr>
            <a:r>
              <a:rPr lang="en-IE" sz="2000" b="1" dirty="0" smtClean="0"/>
              <a:t>bags changed regularly</a:t>
            </a:r>
          </a:p>
          <a:p>
            <a:pPr>
              <a:buFont typeface="Arial" pitchFamily="34" charset="0"/>
              <a:buChar char="•"/>
            </a:pPr>
            <a:r>
              <a:rPr lang="en-IE" sz="2000" b="1" dirty="0" smtClean="0"/>
              <a:t>emptied into 1100ltr bins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r>
              <a:rPr lang="en-IE" dirty="0" smtClean="0"/>
              <a:t>	</a:t>
            </a:r>
            <a:endParaRPr lang="en-US" dirty="0"/>
          </a:p>
        </p:txBody>
      </p:sp>
      <p:pic>
        <p:nvPicPr>
          <p:cNvPr id="4" name="Content Placeholder 3" descr="2010_0716OysterClarenbridge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2474" y="457200"/>
            <a:ext cx="5317131" cy="58673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Greening Facilities -</a:t>
            </a:r>
            <a:br>
              <a:rPr lang="en-IE" b="1" dirty="0" smtClean="0">
                <a:solidFill>
                  <a:srgbClr val="C00000"/>
                </a:solidFill>
              </a:rPr>
            </a:br>
            <a:r>
              <a:rPr lang="en-IE" b="1" dirty="0" smtClean="0">
                <a:solidFill>
                  <a:srgbClr val="C00000"/>
                </a:solidFill>
              </a:rPr>
              <a:t>Provided Staff Training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2010_0716OysterClarenbridge00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553884" cy="2665413"/>
          </a:xfrm>
          <a:ln w="38100">
            <a:solidFill>
              <a:srgbClr val="C00000"/>
            </a:solidFill>
          </a:ln>
        </p:spPr>
      </p:pic>
      <p:pic>
        <p:nvPicPr>
          <p:cNvPr id="5" name="Picture 4" descr="2010_0716OysterClarenbridge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438400"/>
            <a:ext cx="3455147" cy="381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0" y="44958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dirty="0" smtClean="0"/>
              <a:t>  </a:t>
            </a:r>
            <a:r>
              <a:rPr lang="en-IE" b="1" dirty="0" smtClean="0"/>
              <a:t>segregation</a:t>
            </a:r>
          </a:p>
          <a:p>
            <a:pPr>
              <a:buFont typeface="Arial" pitchFamily="34" charset="0"/>
              <a:buChar char="•"/>
            </a:pPr>
            <a:endParaRPr lang="en-IE" b="1" dirty="0" smtClean="0"/>
          </a:p>
          <a:p>
            <a:pPr>
              <a:buFont typeface="Arial" pitchFamily="34" charset="0"/>
              <a:buChar char="•"/>
            </a:pPr>
            <a:r>
              <a:rPr lang="en-IE" b="1" dirty="0" smtClean="0"/>
              <a:t>  changing bags</a:t>
            </a:r>
          </a:p>
          <a:p>
            <a:pPr>
              <a:buFont typeface="Arial" pitchFamily="34" charset="0"/>
              <a:buChar char="•"/>
            </a:pPr>
            <a:endParaRPr lang="en-IE" b="1" dirty="0" smtClean="0"/>
          </a:p>
          <a:p>
            <a:pPr>
              <a:buFont typeface="Arial" pitchFamily="34" charset="0"/>
              <a:buChar char="•"/>
            </a:pPr>
            <a:r>
              <a:rPr lang="en-IE" b="1" dirty="0" smtClean="0"/>
              <a:t>  disposal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Segregation on Site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photo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6820" y="1600200"/>
            <a:ext cx="7308360" cy="4873625"/>
          </a:xfr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Waste Prevention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b="1" dirty="0" smtClean="0"/>
              <a:t>All condiments were supplied in large bowls</a:t>
            </a:r>
          </a:p>
          <a:p>
            <a:pPr lvl="1"/>
            <a:r>
              <a:rPr lang="en-IE" b="1" dirty="0" smtClean="0"/>
              <a:t>Seafood sauces, ketchup, mayonnaise, sugar, salt cellars and pepper mills</a:t>
            </a:r>
          </a:p>
          <a:p>
            <a:endParaRPr lang="en-IE" b="1" dirty="0" smtClean="0"/>
          </a:p>
          <a:p>
            <a:r>
              <a:rPr lang="en-IE" b="1" dirty="0" smtClean="0"/>
              <a:t>Patrons were invited to choose what they wanted from the buffet</a:t>
            </a:r>
          </a:p>
          <a:p>
            <a:endParaRPr lang="en-IE" b="1" dirty="0" smtClean="0"/>
          </a:p>
          <a:p>
            <a:r>
              <a:rPr lang="en-IE" b="1" dirty="0" smtClean="0"/>
              <a:t>No small wine bottles were used</a:t>
            </a:r>
          </a:p>
          <a:p>
            <a:endParaRPr lang="en-IE" b="1" dirty="0" smtClean="0"/>
          </a:p>
          <a:p>
            <a:r>
              <a:rPr lang="en-IE" b="1" dirty="0" smtClean="0"/>
              <a:t>One napkin with each meal</a:t>
            </a:r>
          </a:p>
          <a:p>
            <a:pPr>
              <a:buNone/>
            </a:pPr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Results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 smtClean="0"/>
              <a:t>70% Diversion from Landfill</a:t>
            </a:r>
          </a:p>
          <a:p>
            <a:endParaRPr lang="en-IE" b="1" dirty="0" smtClean="0"/>
          </a:p>
          <a:p>
            <a:pPr lvl="1"/>
            <a:r>
              <a:rPr lang="en-IE" b="1" dirty="0" smtClean="0"/>
              <a:t>1200 </a:t>
            </a:r>
            <a:r>
              <a:rPr lang="en-IE" b="1" dirty="0" err="1" smtClean="0"/>
              <a:t>kgs</a:t>
            </a:r>
            <a:r>
              <a:rPr lang="en-IE" b="1" dirty="0" smtClean="0"/>
              <a:t> of Food Waste and Compostable Products</a:t>
            </a:r>
          </a:p>
          <a:p>
            <a:pPr lvl="2"/>
            <a:r>
              <a:rPr lang="en-IE" b="1" dirty="0" smtClean="0"/>
              <a:t>Food waste</a:t>
            </a:r>
          </a:p>
          <a:p>
            <a:pPr lvl="2"/>
            <a:r>
              <a:rPr lang="en-IE" b="1" dirty="0" smtClean="0"/>
              <a:t>Compostable Products</a:t>
            </a:r>
          </a:p>
          <a:p>
            <a:pPr lvl="2"/>
            <a:r>
              <a:rPr lang="en-IE" b="1" dirty="0" smtClean="0"/>
              <a:t>Oyster shell</a:t>
            </a:r>
          </a:p>
          <a:p>
            <a:pPr lvl="2"/>
            <a:endParaRPr lang="en-IE" b="1" dirty="0" smtClean="0"/>
          </a:p>
          <a:p>
            <a:pPr lvl="1"/>
            <a:r>
              <a:rPr lang="en-IE" b="1" dirty="0" smtClean="0"/>
              <a:t>1300 </a:t>
            </a:r>
            <a:r>
              <a:rPr lang="en-IE" b="1" dirty="0" err="1" smtClean="0"/>
              <a:t>kgs</a:t>
            </a:r>
            <a:r>
              <a:rPr lang="en-IE" b="1" dirty="0" smtClean="0"/>
              <a:t> of Recyclables</a:t>
            </a:r>
          </a:p>
          <a:p>
            <a:pPr lvl="2"/>
            <a:r>
              <a:rPr lang="en-IE" b="1" dirty="0" smtClean="0"/>
              <a:t>Glass</a:t>
            </a:r>
          </a:p>
          <a:p>
            <a:pPr lvl="2"/>
            <a:r>
              <a:rPr lang="en-IE" b="1" dirty="0" smtClean="0"/>
              <a:t>Cardboard</a:t>
            </a:r>
          </a:p>
          <a:p>
            <a:pPr lvl="2"/>
            <a:r>
              <a:rPr lang="en-IE" b="1" dirty="0" smtClean="0"/>
              <a:t>Plastics </a:t>
            </a:r>
          </a:p>
          <a:p>
            <a:pPr lvl="2"/>
            <a:endParaRPr lang="en-IE" b="1" dirty="0" smtClean="0"/>
          </a:p>
          <a:p>
            <a:pPr lvl="1"/>
            <a:r>
              <a:rPr lang="en-IE" b="1" dirty="0" smtClean="0"/>
              <a:t>1000 </a:t>
            </a:r>
            <a:r>
              <a:rPr lang="en-IE" b="1" dirty="0" err="1" smtClean="0"/>
              <a:t>kgs</a:t>
            </a:r>
            <a:r>
              <a:rPr lang="en-IE" b="1" dirty="0" smtClean="0"/>
              <a:t> of Landfill</a:t>
            </a:r>
          </a:p>
          <a:p>
            <a:pPr lvl="2"/>
            <a:r>
              <a:rPr lang="en-IE" b="1" dirty="0" smtClean="0"/>
              <a:t>Carpet</a:t>
            </a:r>
          </a:p>
          <a:p>
            <a:pPr lvl="2"/>
            <a:r>
              <a:rPr lang="en-IE" b="1" dirty="0" smtClean="0"/>
              <a:t>Mixed waste</a:t>
            </a:r>
          </a:p>
          <a:p>
            <a:pPr lvl="2"/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Lessons Learnt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b="1" dirty="0" smtClean="0"/>
              <a:t>Waste contractor needs to be on board</a:t>
            </a:r>
          </a:p>
          <a:p>
            <a:pPr>
              <a:lnSpc>
                <a:spcPct val="150000"/>
              </a:lnSpc>
            </a:pPr>
            <a:r>
              <a:rPr lang="en-IE" b="1" dirty="0" smtClean="0"/>
              <a:t>Bins need constant monitoring</a:t>
            </a:r>
          </a:p>
          <a:p>
            <a:pPr>
              <a:lnSpc>
                <a:spcPct val="150000"/>
              </a:lnSpc>
            </a:pPr>
            <a:r>
              <a:rPr lang="en-IE" b="1" dirty="0" smtClean="0"/>
              <a:t>Bags replaced continuously</a:t>
            </a:r>
          </a:p>
          <a:p>
            <a:pPr>
              <a:lnSpc>
                <a:spcPct val="150000"/>
              </a:lnSpc>
            </a:pPr>
            <a:r>
              <a:rPr lang="en-IE" b="1" dirty="0" smtClean="0"/>
              <a:t>All staff must be involved</a:t>
            </a:r>
          </a:p>
          <a:p>
            <a:pPr>
              <a:lnSpc>
                <a:spcPct val="150000"/>
              </a:lnSpc>
            </a:pPr>
            <a:r>
              <a:rPr lang="en-IE" b="1" dirty="0" smtClean="0"/>
              <a:t>Good quality compostable product used</a:t>
            </a:r>
          </a:p>
          <a:p>
            <a:pPr>
              <a:lnSpc>
                <a:spcPct val="150000"/>
              </a:lnSpc>
            </a:pPr>
            <a:r>
              <a:rPr lang="en-IE" b="1" dirty="0" smtClean="0"/>
              <a:t>MC continuously reminding patrons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Conclusion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200" b="1" dirty="0" smtClean="0"/>
              <a:t>Positive feedback – attendees and staff</a:t>
            </a:r>
          </a:p>
          <a:p>
            <a:pPr>
              <a:lnSpc>
                <a:spcPct val="150000"/>
              </a:lnSpc>
            </a:pPr>
            <a:r>
              <a:rPr lang="en-IE" sz="2200" b="1" dirty="0" smtClean="0"/>
              <a:t>Pilot 6 large festivals 2012</a:t>
            </a:r>
          </a:p>
          <a:p>
            <a:pPr>
              <a:lnSpc>
                <a:spcPct val="150000"/>
              </a:lnSpc>
            </a:pPr>
            <a:r>
              <a:rPr lang="en-IE" sz="2200" b="1" dirty="0" smtClean="0"/>
              <a:t>GCC considering developing an Environmental Policy that festivals must sign up to for grant aid</a:t>
            </a:r>
          </a:p>
          <a:p>
            <a:pPr>
              <a:lnSpc>
                <a:spcPct val="150000"/>
              </a:lnSpc>
            </a:pPr>
            <a:r>
              <a:rPr lang="en-IE" sz="2200" b="1" dirty="0" smtClean="0"/>
              <a:t>Arts Council consider the initiative extremely important</a:t>
            </a:r>
          </a:p>
          <a:p>
            <a:pPr>
              <a:lnSpc>
                <a:spcPct val="150000"/>
              </a:lnSpc>
            </a:pPr>
            <a:r>
              <a:rPr lang="en-IE" sz="2200" b="1" dirty="0" smtClean="0"/>
              <a:t>GCC will work with Greening future festivals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International Oyster Festival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 smtClean="0"/>
              <a:t>Festival runs Friday – Sunday September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Marquee in </a:t>
            </a:r>
            <a:r>
              <a:rPr lang="en-IE" dirty="0" err="1" smtClean="0"/>
              <a:t>Clarenbridge</a:t>
            </a:r>
            <a:endParaRPr lang="en-IE" dirty="0" smtClean="0"/>
          </a:p>
          <a:p>
            <a:pPr>
              <a:lnSpc>
                <a:spcPct val="150000"/>
              </a:lnSpc>
            </a:pPr>
            <a:r>
              <a:rPr lang="en-IE" dirty="0" smtClean="0"/>
              <a:t>Approximately 1250 attendees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Food served Friday evening, Saturday afternoon and evening and Sunday afternoon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Food provided by caterers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yst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954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Oyster –  5000 (approx.)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oyster.bmp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667000" y="3505200"/>
            <a:ext cx="3862916" cy="289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oyst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28800"/>
            <a:ext cx="3306424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2010  Oyster Festival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IE" dirty="0" smtClean="0"/>
          </a:p>
          <a:p>
            <a:pPr>
              <a:lnSpc>
                <a:spcPct val="150000"/>
              </a:lnSpc>
            </a:pPr>
            <a:r>
              <a:rPr lang="en-IE" dirty="0" smtClean="0"/>
              <a:t>3500 kg of waste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No waste prevention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No segregation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No green awareness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Compactor on site</a:t>
            </a:r>
            <a:endParaRPr lang="en-US" dirty="0"/>
          </a:p>
        </p:txBody>
      </p:sp>
      <p:pic>
        <p:nvPicPr>
          <p:cNvPr id="4" name="Picture 3" descr="oys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Festival 2011 – Goes Green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IE" b="1" dirty="0" smtClean="0"/>
              <a:t>Well Positioned already </a:t>
            </a:r>
            <a:r>
              <a:rPr lang="en-IE" b="1" smtClean="0"/>
              <a:t>working </a:t>
            </a:r>
          </a:p>
          <a:p>
            <a:pPr algn="ctr">
              <a:lnSpc>
                <a:spcPct val="150000"/>
              </a:lnSpc>
              <a:buNone/>
            </a:pPr>
            <a:r>
              <a:rPr lang="en-IE" b="1" smtClean="0"/>
              <a:t>with </a:t>
            </a:r>
            <a:r>
              <a:rPr lang="en-IE" b="1" dirty="0" smtClean="0"/>
              <a:t>local business</a:t>
            </a:r>
          </a:p>
          <a:p>
            <a:pPr>
              <a:lnSpc>
                <a:spcPct val="150000"/>
              </a:lnSpc>
            </a:pPr>
            <a:endParaRPr lang="en-IE" dirty="0" smtClean="0"/>
          </a:p>
          <a:p>
            <a:pPr>
              <a:lnSpc>
                <a:spcPct val="150000"/>
              </a:lnSpc>
            </a:pPr>
            <a:r>
              <a:rPr lang="en-IE" dirty="0" smtClean="0"/>
              <a:t>Met </a:t>
            </a:r>
            <a:r>
              <a:rPr lang="en-IE" dirty="0" smtClean="0"/>
              <a:t>with committee June 2011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Introduced concept of Waste Prevention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Received immediate buy in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Put systems in place to </a:t>
            </a:r>
            <a:endParaRPr lang="en-IE" dirty="0" smtClean="0"/>
          </a:p>
          <a:p>
            <a:pPr>
              <a:lnSpc>
                <a:spcPct val="150000"/>
              </a:lnSpc>
              <a:buNone/>
            </a:pPr>
            <a:r>
              <a:rPr lang="en-IE" dirty="0" smtClean="0"/>
              <a:t> </a:t>
            </a:r>
            <a:r>
              <a:rPr lang="en-IE" dirty="0" smtClean="0"/>
              <a:t>   </a:t>
            </a:r>
            <a:r>
              <a:rPr lang="en-IE" dirty="0" smtClean="0"/>
              <a:t>improve </a:t>
            </a:r>
            <a:r>
              <a:rPr lang="en-IE" dirty="0" smtClean="0"/>
              <a:t>performance</a:t>
            </a:r>
            <a:endParaRPr lang="en-US" dirty="0"/>
          </a:p>
        </p:txBody>
      </p:sp>
      <p:pic>
        <p:nvPicPr>
          <p:cNvPr id="4" name="Picture 3" descr="oyst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657725"/>
            <a:ext cx="3306424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Festival 2011 undertook to: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 smtClean="0"/>
              <a:t>Prevent waste where possible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Recycle cardboard, plastics, tetra </a:t>
            </a:r>
            <a:r>
              <a:rPr lang="en-IE" dirty="0" err="1" smtClean="0"/>
              <a:t>pak</a:t>
            </a:r>
            <a:r>
              <a:rPr lang="en-IE" dirty="0" smtClean="0"/>
              <a:t> etc.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Compost food waste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Use compostable products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Promote “Green” element to the festival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Launched Greening the Oyster Festival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Galway CoCo (C&amp;F Green Energy) 20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3657600" cy="266979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1066800" y="2667000"/>
            <a:ext cx="3657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IE" dirty="0" smtClean="0"/>
          </a:p>
          <a:p>
            <a:pPr>
              <a:lnSpc>
                <a:spcPct val="150000"/>
              </a:lnSpc>
            </a:pPr>
            <a:endParaRPr lang="en-IE" dirty="0" smtClean="0"/>
          </a:p>
          <a:p>
            <a:pPr>
              <a:lnSpc>
                <a:spcPct val="150000"/>
              </a:lnSpc>
            </a:pPr>
            <a:endParaRPr lang="en-IE" sz="2000" dirty="0" smtClean="0"/>
          </a:p>
          <a:p>
            <a:pPr>
              <a:lnSpc>
                <a:spcPct val="150000"/>
              </a:lnSpc>
            </a:pPr>
            <a:r>
              <a:rPr lang="en-IE" sz="2000" dirty="0" smtClean="0"/>
              <a:t>Newspaper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Local Radio</a:t>
            </a:r>
          </a:p>
          <a:p>
            <a:pPr>
              <a:lnSpc>
                <a:spcPct val="150000"/>
              </a:lnSpc>
            </a:pPr>
            <a:r>
              <a:rPr lang="en-IE" sz="2000" dirty="0" smtClean="0"/>
              <a:t>Websites</a:t>
            </a:r>
          </a:p>
          <a:p>
            <a:r>
              <a:rPr lang="en-IE" sz="2000" dirty="0" smtClean="0"/>
              <a:t>Circulation of Publicity Materials</a:t>
            </a:r>
          </a:p>
          <a:p>
            <a:pPr>
              <a:buNone/>
            </a:pPr>
            <a:endParaRPr lang="en-IE" dirty="0" smtClean="0"/>
          </a:p>
          <a:p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562600" y="1066800"/>
          <a:ext cx="2098308" cy="5453063"/>
        </p:xfrm>
        <a:graphic>
          <a:graphicData uri="http://schemas.openxmlformats.org/presentationml/2006/ole">
            <p:oleObj spid="_x0000_s23554" name="Acrobat Document" r:id="rId4" imgW="13072320" imgH="339634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Launched Greening the Oyster Festival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28497" y="587544"/>
            <a:ext cx="4637452" cy="656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Worked closely with: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 smtClean="0"/>
              <a:t>Festival Suppliers and Caterers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Facilities Manager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Committee Members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Waste Contractor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Staff</a:t>
            </a:r>
            <a:endParaRPr lang="en-US" dirty="0"/>
          </a:p>
        </p:txBody>
      </p:sp>
      <p:pic>
        <p:nvPicPr>
          <p:cNvPr id="4" name="Picture 3" descr="oys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24300"/>
            <a:ext cx="29337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</TotalTime>
  <Words>362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Oriel</vt:lpstr>
      <vt:lpstr>Acrobat Document</vt:lpstr>
      <vt:lpstr>Clarenbridge Oyster Festival 2011</vt:lpstr>
      <vt:lpstr>International Oyster Festival</vt:lpstr>
      <vt:lpstr>Oyster –  5000 (approx.)</vt:lpstr>
      <vt:lpstr>2010  Oyster Festival</vt:lpstr>
      <vt:lpstr>Festival 2011 – Goes Green</vt:lpstr>
      <vt:lpstr>Festival 2011 undertook to:</vt:lpstr>
      <vt:lpstr>Launched Greening the Oyster Festival </vt:lpstr>
      <vt:lpstr>Launched Greening the Oyster Festival</vt:lpstr>
      <vt:lpstr>Worked closely with:</vt:lpstr>
      <vt:lpstr>Food Served on Compostable Plates</vt:lpstr>
      <vt:lpstr>Greening Facilities - Provided Bins/Bags/Signs</vt:lpstr>
      <vt:lpstr>Slide 12</vt:lpstr>
      <vt:lpstr>Greening Facilities - Provided Staff Training</vt:lpstr>
      <vt:lpstr>Segregation on Site</vt:lpstr>
      <vt:lpstr>Waste Prevention</vt:lpstr>
      <vt:lpstr>Results</vt:lpstr>
      <vt:lpstr>Lessons Learnt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Clarenbridge Oyser Festival</dc:title>
  <dc:creator/>
  <cp:lastModifiedBy>Sinead Ni Mhainin</cp:lastModifiedBy>
  <cp:revision>74</cp:revision>
  <dcterms:created xsi:type="dcterms:W3CDTF">2006-08-16T00:00:00Z</dcterms:created>
  <dcterms:modified xsi:type="dcterms:W3CDTF">2011-09-28T09:52:51Z</dcterms:modified>
</cp:coreProperties>
</file>